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5" r:id="rId2"/>
    <p:sldId id="259" r:id="rId3"/>
    <p:sldId id="295" r:id="rId4"/>
    <p:sldId id="356" r:id="rId5"/>
    <p:sldId id="357" r:id="rId6"/>
    <p:sldId id="358" r:id="rId7"/>
    <p:sldId id="300" r:id="rId8"/>
    <p:sldId id="301" r:id="rId9"/>
    <p:sldId id="302" r:id="rId10"/>
    <p:sldId id="359" r:id="rId11"/>
    <p:sldId id="360" r:id="rId12"/>
    <p:sldId id="361" r:id="rId13"/>
    <p:sldId id="362" r:id="rId14"/>
    <p:sldId id="353" r:id="rId15"/>
    <p:sldId id="345" r:id="rId16"/>
    <p:sldId id="343" r:id="rId17"/>
    <p:sldId id="342" r:id="rId18"/>
    <p:sldId id="341" r:id="rId19"/>
    <p:sldId id="355" r:id="rId20"/>
    <p:sldId id="346" r:id="rId21"/>
    <p:sldId id="36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4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92332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PROYECTO DEL CURSO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647944" y="1674674"/>
            <a:ext cx="7848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/>
              <a:t>Se debe diseñar un algoritmo que produzca una segmentación lo más parecida a la ideal</a:t>
            </a:r>
          </a:p>
          <a:p>
            <a:pPr algn="ctr"/>
            <a:endParaRPr lang="es-ES_tradnl" sz="3600" dirty="0"/>
          </a:p>
          <a:p>
            <a:pPr algn="ctr"/>
            <a:r>
              <a:rPr lang="es-ES_tradnl" sz="3600" dirty="0"/>
              <a:t>El algoritmo debe ser el mismo para todas las imágenes</a:t>
            </a:r>
          </a:p>
        </p:txBody>
      </p:sp>
    </p:spTree>
    <p:extLst>
      <p:ext uri="{BB962C8B-B14F-4D97-AF65-F5344CB8AC3E}">
        <p14:creationId xmlns:p14="http://schemas.microsoft.com/office/powerpoint/2010/main" val="392160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FED3E-C47E-1067-5585-98F0205B5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8" t="35714"/>
          <a:stretch/>
        </p:blipFill>
        <p:spPr>
          <a:xfrm>
            <a:off x="1357369" y="2318342"/>
            <a:ext cx="6429261" cy="27761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2A4F5E-434F-78CD-C602-2F9C8D9FACD2}"/>
              </a:ext>
            </a:extLst>
          </p:cNvPr>
          <p:cNvSpPr txBox="1"/>
          <p:nvPr/>
        </p:nvSpPr>
        <p:spPr>
          <a:xfrm>
            <a:off x="1066489" y="914400"/>
            <a:ext cx="7011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000" dirty="0">
                <a:solidFill>
                  <a:schemeClr val="accent6"/>
                </a:solidFill>
              </a:rPr>
              <a:t>Ejemplo de Segmentación (Real) </a:t>
            </a:r>
          </a:p>
        </p:txBody>
      </p:sp>
    </p:spTree>
    <p:extLst>
      <p:ext uri="{BB962C8B-B14F-4D97-AF65-F5344CB8AC3E}">
        <p14:creationId xmlns:p14="http://schemas.microsoft.com/office/powerpoint/2010/main" val="206394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676ABB2F-F157-D9AC-43F9-B7F1203F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0"/>
            <a:ext cx="680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01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647944" y="2551837"/>
            <a:ext cx="7848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/>
              <a:t>Es necesario establecer métricas de desempeño para medir qué tan bien se realiza la segmentación (real)</a:t>
            </a:r>
          </a:p>
        </p:txBody>
      </p:sp>
    </p:spTree>
    <p:extLst>
      <p:ext uri="{BB962C8B-B14F-4D97-AF65-F5344CB8AC3E}">
        <p14:creationId xmlns:p14="http://schemas.microsoft.com/office/powerpoint/2010/main" val="196484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7200753" y="3655327"/>
            <a:ext cx="1888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aseline="-25000" dirty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 : </a:t>
            </a:r>
            <a:r>
              <a:rPr lang="en-US" dirty="0" err="1">
                <a:solidFill>
                  <a:srgbClr val="FF0000"/>
                </a:solidFill>
              </a:rPr>
              <a:t>Segmentación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	(Ideal)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232899" y="3812482"/>
            <a:ext cx="245904" cy="2520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44F39-699E-858A-597E-E86408A8C099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</p:spTree>
    <p:extLst>
      <p:ext uri="{BB962C8B-B14F-4D97-AF65-F5344CB8AC3E}">
        <p14:creationId xmlns:p14="http://schemas.microsoft.com/office/powerpoint/2010/main" val="25396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72244" y="3941505"/>
            <a:ext cx="83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charset="0"/>
                <a:ea typeface="Trebuchet MS" charset="0"/>
                <a:cs typeface="Trebuchet MS" charset="0"/>
              </a:rPr>
              <a:t>Target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2301" y="1058117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Red pixels: 	Positive instances (P)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White </a:t>
            </a:r>
            <a:r>
              <a:rPr lang="en-US" dirty="0" err="1">
                <a:latin typeface="Trebuchet MS" charset="0"/>
                <a:ea typeface="Trebuchet MS" charset="0"/>
                <a:cs typeface="Trebuchet MS" charset="0"/>
              </a:rPr>
              <a:t>pixels:Negative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instances (N)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14CBB8-F2FF-9DC8-526A-CD0BA5FA2131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080C-91FC-1542-5D3A-9B05ABD784F7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</p:spTree>
    <p:extLst>
      <p:ext uri="{BB962C8B-B14F-4D97-AF65-F5344CB8AC3E}">
        <p14:creationId xmlns:p14="http://schemas.microsoft.com/office/powerpoint/2010/main" val="114705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87399" y="3074555"/>
            <a:ext cx="2589777" cy="2029155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  <a:gd name="connsiteX0" fmla="*/ 1034582 w 2242520"/>
              <a:gd name="connsiteY0" fmla="*/ 343152 h 1919663"/>
              <a:gd name="connsiteX1" fmla="*/ 1512254 w 2242520"/>
              <a:gd name="connsiteY1" fmla="*/ 15606 h 1919663"/>
              <a:gd name="connsiteX2" fmla="*/ 2235585 w 2242520"/>
              <a:gd name="connsiteY2" fmla="*/ 875416 h 1919663"/>
              <a:gd name="connsiteX3" fmla="*/ 1798857 w 2242520"/>
              <a:gd name="connsiteY3" fmla="*/ 1898997 h 1919663"/>
              <a:gd name="connsiteX4" fmla="*/ 556911 w 2242520"/>
              <a:gd name="connsiteY4" fmla="*/ 1489564 h 1919663"/>
              <a:gd name="connsiteX5" fmla="*/ 11000 w 2242520"/>
              <a:gd name="connsiteY5" fmla="*/ 629755 h 1919663"/>
              <a:gd name="connsiteX6" fmla="*/ 1034582 w 2242520"/>
              <a:gd name="connsiteY6" fmla="*/ 343152 h 1919663"/>
              <a:gd name="connsiteX0" fmla="*/ 1034582 w 2253299"/>
              <a:gd name="connsiteY0" fmla="*/ 435985 h 2012496"/>
              <a:gd name="connsiteX1" fmla="*/ 1280242 w 2253299"/>
              <a:gd name="connsiteY1" fmla="*/ 12904 h 2012496"/>
              <a:gd name="connsiteX2" fmla="*/ 2235585 w 2253299"/>
              <a:gd name="connsiteY2" fmla="*/ 968249 h 2012496"/>
              <a:gd name="connsiteX3" fmla="*/ 1798857 w 2253299"/>
              <a:gd name="connsiteY3" fmla="*/ 1991830 h 2012496"/>
              <a:gd name="connsiteX4" fmla="*/ 556911 w 2253299"/>
              <a:gd name="connsiteY4" fmla="*/ 1582397 h 2012496"/>
              <a:gd name="connsiteX5" fmla="*/ 11000 w 2253299"/>
              <a:gd name="connsiteY5" fmla="*/ 722588 h 2012496"/>
              <a:gd name="connsiteX6" fmla="*/ 1034582 w 2253299"/>
              <a:gd name="connsiteY6" fmla="*/ 435985 h 2012496"/>
              <a:gd name="connsiteX0" fmla="*/ 586989 w 2242434"/>
              <a:gd name="connsiteY0" fmla="*/ 487258 h 2009178"/>
              <a:gd name="connsiteX1" fmla="*/ 1269377 w 2242434"/>
              <a:gd name="connsiteY1" fmla="*/ 9586 h 2009178"/>
              <a:gd name="connsiteX2" fmla="*/ 2224720 w 2242434"/>
              <a:gd name="connsiteY2" fmla="*/ 964931 h 2009178"/>
              <a:gd name="connsiteX3" fmla="*/ 1787992 w 2242434"/>
              <a:gd name="connsiteY3" fmla="*/ 1988512 h 2009178"/>
              <a:gd name="connsiteX4" fmla="*/ 546046 w 2242434"/>
              <a:gd name="connsiteY4" fmla="*/ 1579079 h 2009178"/>
              <a:gd name="connsiteX5" fmla="*/ 135 w 2242434"/>
              <a:gd name="connsiteY5" fmla="*/ 719270 h 2009178"/>
              <a:gd name="connsiteX6" fmla="*/ 586989 w 2242434"/>
              <a:gd name="connsiteY6" fmla="*/ 487258 h 2009178"/>
              <a:gd name="connsiteX0" fmla="*/ 602616 w 2260356"/>
              <a:gd name="connsiteY0" fmla="*/ 487258 h 2028895"/>
              <a:gd name="connsiteX1" fmla="*/ 1285004 w 2260356"/>
              <a:gd name="connsiteY1" fmla="*/ 9586 h 2028895"/>
              <a:gd name="connsiteX2" fmla="*/ 2240347 w 2260356"/>
              <a:gd name="connsiteY2" fmla="*/ 964931 h 2028895"/>
              <a:gd name="connsiteX3" fmla="*/ 1803619 w 2260356"/>
              <a:gd name="connsiteY3" fmla="*/ 1988512 h 2028895"/>
              <a:gd name="connsiteX4" fmla="*/ 316014 w 2260356"/>
              <a:gd name="connsiteY4" fmla="*/ 1715556 h 2028895"/>
              <a:gd name="connsiteX5" fmla="*/ 15762 w 2260356"/>
              <a:gd name="connsiteY5" fmla="*/ 719270 h 2028895"/>
              <a:gd name="connsiteX6" fmla="*/ 602616 w 2260356"/>
              <a:gd name="connsiteY6" fmla="*/ 487258 h 2028895"/>
              <a:gd name="connsiteX0" fmla="*/ 1121883 w 2779623"/>
              <a:gd name="connsiteY0" fmla="*/ 487386 h 2029023"/>
              <a:gd name="connsiteX1" fmla="*/ 1804271 w 2779623"/>
              <a:gd name="connsiteY1" fmla="*/ 9714 h 2029023"/>
              <a:gd name="connsiteX2" fmla="*/ 2759614 w 2779623"/>
              <a:gd name="connsiteY2" fmla="*/ 965059 h 2029023"/>
              <a:gd name="connsiteX3" fmla="*/ 2322886 w 2779623"/>
              <a:gd name="connsiteY3" fmla="*/ 1988640 h 2029023"/>
              <a:gd name="connsiteX4" fmla="*/ 835281 w 2779623"/>
              <a:gd name="connsiteY4" fmla="*/ 1715684 h 2029023"/>
              <a:gd name="connsiteX5" fmla="*/ 2767 w 2779623"/>
              <a:gd name="connsiteY5" fmla="*/ 760342 h 2029023"/>
              <a:gd name="connsiteX6" fmla="*/ 1121883 w 2779623"/>
              <a:gd name="connsiteY6" fmla="*/ 487386 h 2029023"/>
              <a:gd name="connsiteX0" fmla="*/ 932037 w 2589777"/>
              <a:gd name="connsiteY0" fmla="*/ 487518 h 2029155"/>
              <a:gd name="connsiteX1" fmla="*/ 1614425 w 2589777"/>
              <a:gd name="connsiteY1" fmla="*/ 9846 h 2029155"/>
              <a:gd name="connsiteX2" fmla="*/ 2569768 w 2589777"/>
              <a:gd name="connsiteY2" fmla="*/ 965191 h 2029155"/>
              <a:gd name="connsiteX3" fmla="*/ 2133040 w 2589777"/>
              <a:gd name="connsiteY3" fmla="*/ 1988772 h 2029155"/>
              <a:gd name="connsiteX4" fmla="*/ 645435 w 2589777"/>
              <a:gd name="connsiteY4" fmla="*/ 1715816 h 2029155"/>
              <a:gd name="connsiteX5" fmla="*/ 3989 w 2589777"/>
              <a:gd name="connsiteY5" fmla="*/ 801418 h 2029155"/>
              <a:gd name="connsiteX6" fmla="*/ 932037 w 2589777"/>
              <a:gd name="connsiteY6" fmla="*/ 487518 h 20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9777" h="2029155">
                <a:moveTo>
                  <a:pt x="932037" y="487518"/>
                </a:moveTo>
                <a:cubicBezTo>
                  <a:pt x="1200443" y="355589"/>
                  <a:pt x="1341470" y="-69766"/>
                  <a:pt x="1614425" y="9846"/>
                </a:cubicBezTo>
                <a:cubicBezTo>
                  <a:pt x="1887380" y="89458"/>
                  <a:pt x="2483332" y="635370"/>
                  <a:pt x="2569768" y="965191"/>
                </a:cubicBezTo>
                <a:cubicBezTo>
                  <a:pt x="2656204" y="1295012"/>
                  <a:pt x="2453762" y="1863668"/>
                  <a:pt x="2133040" y="1988772"/>
                </a:cubicBezTo>
                <a:cubicBezTo>
                  <a:pt x="1812318" y="2113876"/>
                  <a:pt x="943411" y="1927356"/>
                  <a:pt x="645435" y="1715816"/>
                </a:cubicBezTo>
                <a:cubicBezTo>
                  <a:pt x="347459" y="1504276"/>
                  <a:pt x="-43778" y="1006134"/>
                  <a:pt x="3989" y="801418"/>
                </a:cubicBezTo>
                <a:cubicBezTo>
                  <a:pt x="51756" y="596702"/>
                  <a:pt x="663631" y="619447"/>
                  <a:pt x="932037" y="487518"/>
                </a:cubicBezTo>
                <a:close/>
              </a:path>
            </a:pathLst>
          </a:custGeom>
          <a:solidFill>
            <a:srgbClr val="2249CD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4139" y="27968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charset="0"/>
                <a:ea typeface="Trebuchet MS" charset="0"/>
                <a:cs typeface="Trebuchet MS" charset="0"/>
              </a:rPr>
              <a:t>Detection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(D)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020302" y="3166215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BA6DA0-C947-11B8-32EB-F8593EB9EDCF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D838C-1957-3996-E944-F28709877036}"/>
              </a:ext>
            </a:extLst>
          </p:cNvPr>
          <p:cNvSpPr txBox="1"/>
          <p:nvPr/>
        </p:nvSpPr>
        <p:spPr>
          <a:xfrm>
            <a:off x="3667031" y="599137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Segmentation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92CAB-43D7-9971-ACD9-4DD33494F399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506EA-842E-7EF6-31BB-2D1F7443AB66}"/>
              </a:ext>
            </a:extLst>
          </p:cNvPr>
          <p:cNvSpPr txBox="1"/>
          <p:nvPr/>
        </p:nvSpPr>
        <p:spPr>
          <a:xfrm>
            <a:off x="6853544" y="332245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Segmentación Real</a:t>
            </a:r>
          </a:p>
        </p:txBody>
      </p:sp>
    </p:spTree>
    <p:extLst>
      <p:ext uri="{BB962C8B-B14F-4D97-AF65-F5344CB8AC3E}">
        <p14:creationId xmlns:p14="http://schemas.microsoft.com/office/powerpoint/2010/main" val="45036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87399" y="3074555"/>
            <a:ext cx="2589777" cy="2029155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  <a:gd name="connsiteX0" fmla="*/ 1034582 w 2242520"/>
              <a:gd name="connsiteY0" fmla="*/ 343152 h 1919663"/>
              <a:gd name="connsiteX1" fmla="*/ 1512254 w 2242520"/>
              <a:gd name="connsiteY1" fmla="*/ 15606 h 1919663"/>
              <a:gd name="connsiteX2" fmla="*/ 2235585 w 2242520"/>
              <a:gd name="connsiteY2" fmla="*/ 875416 h 1919663"/>
              <a:gd name="connsiteX3" fmla="*/ 1798857 w 2242520"/>
              <a:gd name="connsiteY3" fmla="*/ 1898997 h 1919663"/>
              <a:gd name="connsiteX4" fmla="*/ 556911 w 2242520"/>
              <a:gd name="connsiteY4" fmla="*/ 1489564 h 1919663"/>
              <a:gd name="connsiteX5" fmla="*/ 11000 w 2242520"/>
              <a:gd name="connsiteY5" fmla="*/ 629755 h 1919663"/>
              <a:gd name="connsiteX6" fmla="*/ 1034582 w 2242520"/>
              <a:gd name="connsiteY6" fmla="*/ 343152 h 1919663"/>
              <a:gd name="connsiteX0" fmla="*/ 1034582 w 2253299"/>
              <a:gd name="connsiteY0" fmla="*/ 435985 h 2012496"/>
              <a:gd name="connsiteX1" fmla="*/ 1280242 w 2253299"/>
              <a:gd name="connsiteY1" fmla="*/ 12904 h 2012496"/>
              <a:gd name="connsiteX2" fmla="*/ 2235585 w 2253299"/>
              <a:gd name="connsiteY2" fmla="*/ 968249 h 2012496"/>
              <a:gd name="connsiteX3" fmla="*/ 1798857 w 2253299"/>
              <a:gd name="connsiteY3" fmla="*/ 1991830 h 2012496"/>
              <a:gd name="connsiteX4" fmla="*/ 556911 w 2253299"/>
              <a:gd name="connsiteY4" fmla="*/ 1582397 h 2012496"/>
              <a:gd name="connsiteX5" fmla="*/ 11000 w 2253299"/>
              <a:gd name="connsiteY5" fmla="*/ 722588 h 2012496"/>
              <a:gd name="connsiteX6" fmla="*/ 1034582 w 2253299"/>
              <a:gd name="connsiteY6" fmla="*/ 435985 h 2012496"/>
              <a:gd name="connsiteX0" fmla="*/ 586989 w 2242434"/>
              <a:gd name="connsiteY0" fmla="*/ 487258 h 2009178"/>
              <a:gd name="connsiteX1" fmla="*/ 1269377 w 2242434"/>
              <a:gd name="connsiteY1" fmla="*/ 9586 h 2009178"/>
              <a:gd name="connsiteX2" fmla="*/ 2224720 w 2242434"/>
              <a:gd name="connsiteY2" fmla="*/ 964931 h 2009178"/>
              <a:gd name="connsiteX3" fmla="*/ 1787992 w 2242434"/>
              <a:gd name="connsiteY3" fmla="*/ 1988512 h 2009178"/>
              <a:gd name="connsiteX4" fmla="*/ 546046 w 2242434"/>
              <a:gd name="connsiteY4" fmla="*/ 1579079 h 2009178"/>
              <a:gd name="connsiteX5" fmla="*/ 135 w 2242434"/>
              <a:gd name="connsiteY5" fmla="*/ 719270 h 2009178"/>
              <a:gd name="connsiteX6" fmla="*/ 586989 w 2242434"/>
              <a:gd name="connsiteY6" fmla="*/ 487258 h 2009178"/>
              <a:gd name="connsiteX0" fmla="*/ 602616 w 2260356"/>
              <a:gd name="connsiteY0" fmla="*/ 487258 h 2028895"/>
              <a:gd name="connsiteX1" fmla="*/ 1285004 w 2260356"/>
              <a:gd name="connsiteY1" fmla="*/ 9586 h 2028895"/>
              <a:gd name="connsiteX2" fmla="*/ 2240347 w 2260356"/>
              <a:gd name="connsiteY2" fmla="*/ 964931 h 2028895"/>
              <a:gd name="connsiteX3" fmla="*/ 1803619 w 2260356"/>
              <a:gd name="connsiteY3" fmla="*/ 1988512 h 2028895"/>
              <a:gd name="connsiteX4" fmla="*/ 316014 w 2260356"/>
              <a:gd name="connsiteY4" fmla="*/ 1715556 h 2028895"/>
              <a:gd name="connsiteX5" fmla="*/ 15762 w 2260356"/>
              <a:gd name="connsiteY5" fmla="*/ 719270 h 2028895"/>
              <a:gd name="connsiteX6" fmla="*/ 602616 w 2260356"/>
              <a:gd name="connsiteY6" fmla="*/ 487258 h 2028895"/>
              <a:gd name="connsiteX0" fmla="*/ 1121883 w 2779623"/>
              <a:gd name="connsiteY0" fmla="*/ 487386 h 2029023"/>
              <a:gd name="connsiteX1" fmla="*/ 1804271 w 2779623"/>
              <a:gd name="connsiteY1" fmla="*/ 9714 h 2029023"/>
              <a:gd name="connsiteX2" fmla="*/ 2759614 w 2779623"/>
              <a:gd name="connsiteY2" fmla="*/ 965059 h 2029023"/>
              <a:gd name="connsiteX3" fmla="*/ 2322886 w 2779623"/>
              <a:gd name="connsiteY3" fmla="*/ 1988640 h 2029023"/>
              <a:gd name="connsiteX4" fmla="*/ 835281 w 2779623"/>
              <a:gd name="connsiteY4" fmla="*/ 1715684 h 2029023"/>
              <a:gd name="connsiteX5" fmla="*/ 2767 w 2779623"/>
              <a:gd name="connsiteY5" fmla="*/ 760342 h 2029023"/>
              <a:gd name="connsiteX6" fmla="*/ 1121883 w 2779623"/>
              <a:gd name="connsiteY6" fmla="*/ 487386 h 2029023"/>
              <a:gd name="connsiteX0" fmla="*/ 932037 w 2589777"/>
              <a:gd name="connsiteY0" fmla="*/ 487518 h 2029155"/>
              <a:gd name="connsiteX1" fmla="*/ 1614425 w 2589777"/>
              <a:gd name="connsiteY1" fmla="*/ 9846 h 2029155"/>
              <a:gd name="connsiteX2" fmla="*/ 2569768 w 2589777"/>
              <a:gd name="connsiteY2" fmla="*/ 965191 h 2029155"/>
              <a:gd name="connsiteX3" fmla="*/ 2133040 w 2589777"/>
              <a:gd name="connsiteY3" fmla="*/ 1988772 h 2029155"/>
              <a:gd name="connsiteX4" fmla="*/ 645435 w 2589777"/>
              <a:gd name="connsiteY4" fmla="*/ 1715816 h 2029155"/>
              <a:gd name="connsiteX5" fmla="*/ 3989 w 2589777"/>
              <a:gd name="connsiteY5" fmla="*/ 801418 h 2029155"/>
              <a:gd name="connsiteX6" fmla="*/ 932037 w 2589777"/>
              <a:gd name="connsiteY6" fmla="*/ 487518 h 20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9777" h="2029155">
                <a:moveTo>
                  <a:pt x="932037" y="487518"/>
                </a:moveTo>
                <a:cubicBezTo>
                  <a:pt x="1200443" y="355589"/>
                  <a:pt x="1341470" y="-69766"/>
                  <a:pt x="1614425" y="9846"/>
                </a:cubicBezTo>
                <a:cubicBezTo>
                  <a:pt x="1887380" y="89458"/>
                  <a:pt x="2483332" y="635370"/>
                  <a:pt x="2569768" y="965191"/>
                </a:cubicBezTo>
                <a:cubicBezTo>
                  <a:pt x="2656204" y="1295012"/>
                  <a:pt x="2453762" y="1863668"/>
                  <a:pt x="2133040" y="1988772"/>
                </a:cubicBezTo>
                <a:cubicBezTo>
                  <a:pt x="1812318" y="2113876"/>
                  <a:pt x="943411" y="1927356"/>
                  <a:pt x="645435" y="1715816"/>
                </a:cubicBezTo>
                <a:cubicBezTo>
                  <a:pt x="347459" y="1504276"/>
                  <a:pt x="-43778" y="1006134"/>
                  <a:pt x="3989" y="801418"/>
                </a:cubicBezTo>
                <a:cubicBezTo>
                  <a:pt x="51756" y="596702"/>
                  <a:pt x="663631" y="619447"/>
                  <a:pt x="932037" y="487518"/>
                </a:cubicBezTo>
                <a:close/>
              </a:path>
            </a:pathLst>
          </a:custGeom>
          <a:solidFill>
            <a:srgbClr val="2249CD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4139" y="27968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Detection (D)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7031" y="5991371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Segmentation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020302" y="3166215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46E22F-5708-C07F-6EAC-2A4FCCAB6106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291D2-BA97-1A75-34C1-B4BF9257607D}"/>
              </a:ext>
            </a:extLst>
          </p:cNvPr>
          <p:cNvSpPr txBox="1"/>
          <p:nvPr/>
        </p:nvSpPr>
        <p:spPr>
          <a:xfrm>
            <a:off x="6853544" y="332245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Segmentación Real</a:t>
            </a:r>
          </a:p>
        </p:txBody>
      </p:sp>
    </p:spTree>
    <p:extLst>
      <p:ext uri="{BB962C8B-B14F-4D97-AF65-F5344CB8AC3E}">
        <p14:creationId xmlns:p14="http://schemas.microsoft.com/office/powerpoint/2010/main" val="31797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87399" y="3074555"/>
            <a:ext cx="2589777" cy="2029155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  <a:gd name="connsiteX0" fmla="*/ 1034582 w 2242520"/>
              <a:gd name="connsiteY0" fmla="*/ 343152 h 1919663"/>
              <a:gd name="connsiteX1" fmla="*/ 1512254 w 2242520"/>
              <a:gd name="connsiteY1" fmla="*/ 15606 h 1919663"/>
              <a:gd name="connsiteX2" fmla="*/ 2235585 w 2242520"/>
              <a:gd name="connsiteY2" fmla="*/ 875416 h 1919663"/>
              <a:gd name="connsiteX3" fmla="*/ 1798857 w 2242520"/>
              <a:gd name="connsiteY3" fmla="*/ 1898997 h 1919663"/>
              <a:gd name="connsiteX4" fmla="*/ 556911 w 2242520"/>
              <a:gd name="connsiteY4" fmla="*/ 1489564 h 1919663"/>
              <a:gd name="connsiteX5" fmla="*/ 11000 w 2242520"/>
              <a:gd name="connsiteY5" fmla="*/ 629755 h 1919663"/>
              <a:gd name="connsiteX6" fmla="*/ 1034582 w 2242520"/>
              <a:gd name="connsiteY6" fmla="*/ 343152 h 1919663"/>
              <a:gd name="connsiteX0" fmla="*/ 1034582 w 2253299"/>
              <a:gd name="connsiteY0" fmla="*/ 435985 h 2012496"/>
              <a:gd name="connsiteX1" fmla="*/ 1280242 w 2253299"/>
              <a:gd name="connsiteY1" fmla="*/ 12904 h 2012496"/>
              <a:gd name="connsiteX2" fmla="*/ 2235585 w 2253299"/>
              <a:gd name="connsiteY2" fmla="*/ 968249 h 2012496"/>
              <a:gd name="connsiteX3" fmla="*/ 1798857 w 2253299"/>
              <a:gd name="connsiteY3" fmla="*/ 1991830 h 2012496"/>
              <a:gd name="connsiteX4" fmla="*/ 556911 w 2253299"/>
              <a:gd name="connsiteY4" fmla="*/ 1582397 h 2012496"/>
              <a:gd name="connsiteX5" fmla="*/ 11000 w 2253299"/>
              <a:gd name="connsiteY5" fmla="*/ 722588 h 2012496"/>
              <a:gd name="connsiteX6" fmla="*/ 1034582 w 2253299"/>
              <a:gd name="connsiteY6" fmla="*/ 435985 h 2012496"/>
              <a:gd name="connsiteX0" fmla="*/ 586989 w 2242434"/>
              <a:gd name="connsiteY0" fmla="*/ 487258 h 2009178"/>
              <a:gd name="connsiteX1" fmla="*/ 1269377 w 2242434"/>
              <a:gd name="connsiteY1" fmla="*/ 9586 h 2009178"/>
              <a:gd name="connsiteX2" fmla="*/ 2224720 w 2242434"/>
              <a:gd name="connsiteY2" fmla="*/ 964931 h 2009178"/>
              <a:gd name="connsiteX3" fmla="*/ 1787992 w 2242434"/>
              <a:gd name="connsiteY3" fmla="*/ 1988512 h 2009178"/>
              <a:gd name="connsiteX4" fmla="*/ 546046 w 2242434"/>
              <a:gd name="connsiteY4" fmla="*/ 1579079 h 2009178"/>
              <a:gd name="connsiteX5" fmla="*/ 135 w 2242434"/>
              <a:gd name="connsiteY5" fmla="*/ 719270 h 2009178"/>
              <a:gd name="connsiteX6" fmla="*/ 586989 w 2242434"/>
              <a:gd name="connsiteY6" fmla="*/ 487258 h 2009178"/>
              <a:gd name="connsiteX0" fmla="*/ 602616 w 2260356"/>
              <a:gd name="connsiteY0" fmla="*/ 487258 h 2028895"/>
              <a:gd name="connsiteX1" fmla="*/ 1285004 w 2260356"/>
              <a:gd name="connsiteY1" fmla="*/ 9586 h 2028895"/>
              <a:gd name="connsiteX2" fmla="*/ 2240347 w 2260356"/>
              <a:gd name="connsiteY2" fmla="*/ 964931 h 2028895"/>
              <a:gd name="connsiteX3" fmla="*/ 1803619 w 2260356"/>
              <a:gd name="connsiteY3" fmla="*/ 1988512 h 2028895"/>
              <a:gd name="connsiteX4" fmla="*/ 316014 w 2260356"/>
              <a:gd name="connsiteY4" fmla="*/ 1715556 h 2028895"/>
              <a:gd name="connsiteX5" fmla="*/ 15762 w 2260356"/>
              <a:gd name="connsiteY5" fmla="*/ 719270 h 2028895"/>
              <a:gd name="connsiteX6" fmla="*/ 602616 w 2260356"/>
              <a:gd name="connsiteY6" fmla="*/ 487258 h 2028895"/>
              <a:gd name="connsiteX0" fmla="*/ 1121883 w 2779623"/>
              <a:gd name="connsiteY0" fmla="*/ 487386 h 2029023"/>
              <a:gd name="connsiteX1" fmla="*/ 1804271 w 2779623"/>
              <a:gd name="connsiteY1" fmla="*/ 9714 h 2029023"/>
              <a:gd name="connsiteX2" fmla="*/ 2759614 w 2779623"/>
              <a:gd name="connsiteY2" fmla="*/ 965059 h 2029023"/>
              <a:gd name="connsiteX3" fmla="*/ 2322886 w 2779623"/>
              <a:gd name="connsiteY3" fmla="*/ 1988640 h 2029023"/>
              <a:gd name="connsiteX4" fmla="*/ 835281 w 2779623"/>
              <a:gd name="connsiteY4" fmla="*/ 1715684 h 2029023"/>
              <a:gd name="connsiteX5" fmla="*/ 2767 w 2779623"/>
              <a:gd name="connsiteY5" fmla="*/ 760342 h 2029023"/>
              <a:gd name="connsiteX6" fmla="*/ 1121883 w 2779623"/>
              <a:gd name="connsiteY6" fmla="*/ 487386 h 2029023"/>
              <a:gd name="connsiteX0" fmla="*/ 932037 w 2589777"/>
              <a:gd name="connsiteY0" fmla="*/ 487518 h 2029155"/>
              <a:gd name="connsiteX1" fmla="*/ 1614425 w 2589777"/>
              <a:gd name="connsiteY1" fmla="*/ 9846 h 2029155"/>
              <a:gd name="connsiteX2" fmla="*/ 2569768 w 2589777"/>
              <a:gd name="connsiteY2" fmla="*/ 965191 h 2029155"/>
              <a:gd name="connsiteX3" fmla="*/ 2133040 w 2589777"/>
              <a:gd name="connsiteY3" fmla="*/ 1988772 h 2029155"/>
              <a:gd name="connsiteX4" fmla="*/ 645435 w 2589777"/>
              <a:gd name="connsiteY4" fmla="*/ 1715816 h 2029155"/>
              <a:gd name="connsiteX5" fmla="*/ 3989 w 2589777"/>
              <a:gd name="connsiteY5" fmla="*/ 801418 h 2029155"/>
              <a:gd name="connsiteX6" fmla="*/ 932037 w 2589777"/>
              <a:gd name="connsiteY6" fmla="*/ 487518 h 20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9777" h="2029155">
                <a:moveTo>
                  <a:pt x="932037" y="487518"/>
                </a:moveTo>
                <a:cubicBezTo>
                  <a:pt x="1200443" y="355589"/>
                  <a:pt x="1341470" y="-69766"/>
                  <a:pt x="1614425" y="9846"/>
                </a:cubicBezTo>
                <a:cubicBezTo>
                  <a:pt x="1887380" y="89458"/>
                  <a:pt x="2483332" y="635370"/>
                  <a:pt x="2569768" y="965191"/>
                </a:cubicBezTo>
                <a:cubicBezTo>
                  <a:pt x="2656204" y="1295012"/>
                  <a:pt x="2453762" y="1863668"/>
                  <a:pt x="2133040" y="1988772"/>
                </a:cubicBezTo>
                <a:cubicBezTo>
                  <a:pt x="1812318" y="2113876"/>
                  <a:pt x="943411" y="1927356"/>
                  <a:pt x="645435" y="1715816"/>
                </a:cubicBezTo>
                <a:cubicBezTo>
                  <a:pt x="347459" y="1504276"/>
                  <a:pt x="-43778" y="1006134"/>
                  <a:pt x="3989" y="801418"/>
                </a:cubicBezTo>
                <a:cubicBezTo>
                  <a:pt x="51756" y="596702"/>
                  <a:pt x="663631" y="619447"/>
                  <a:pt x="932037" y="487518"/>
                </a:cubicBezTo>
                <a:close/>
              </a:path>
            </a:pathLst>
          </a:custGeom>
          <a:solidFill>
            <a:srgbClr val="2249CD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52301" y="921637"/>
            <a:ext cx="3790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Magenta pixels: True positives (TP)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Blue pixels: False positives (FP)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Red pixels: False negatives (FN)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White pixels: True negatives (TN) </a:t>
            </a:r>
          </a:p>
        </p:txBody>
      </p:sp>
      <p:sp>
        <p:nvSpPr>
          <p:cNvPr id="9" name="Rectangle 8"/>
          <p:cNvSpPr/>
          <p:nvPr/>
        </p:nvSpPr>
        <p:spPr>
          <a:xfrm>
            <a:off x="8684155" y="940885"/>
            <a:ext cx="245904" cy="252070"/>
          </a:xfrm>
          <a:prstGeom prst="rect">
            <a:avLst/>
          </a:prstGeom>
          <a:solidFill>
            <a:srgbClr val="9D2E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684155" y="1249430"/>
            <a:ext cx="245904" cy="252070"/>
          </a:xfrm>
          <a:prstGeom prst="rect">
            <a:avLst/>
          </a:prstGeom>
          <a:solidFill>
            <a:srgbClr val="9AA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79732" y="1555420"/>
            <a:ext cx="245904" cy="2520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79732" y="1881451"/>
            <a:ext cx="245904" cy="2520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1F7A4-785B-8641-A05F-7AAC3DE1D68A}"/>
              </a:ext>
            </a:extLst>
          </p:cNvPr>
          <p:cNvSpPr txBox="1"/>
          <p:nvPr/>
        </p:nvSpPr>
        <p:spPr>
          <a:xfrm>
            <a:off x="6944139" y="27968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charset="0"/>
                <a:ea typeface="Trebuchet MS" charset="0"/>
                <a:cs typeface="Trebuchet MS" charset="0"/>
              </a:rPr>
              <a:t>Detection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(D)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317E2-7C9B-B648-BE61-96D87F389CFB}"/>
              </a:ext>
            </a:extLst>
          </p:cNvPr>
          <p:cNvCxnSpPr/>
          <p:nvPr/>
        </p:nvCxnSpPr>
        <p:spPr>
          <a:xfrm flipH="1">
            <a:off x="5020302" y="3166215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C45CFA-9B61-3443-A594-9D1F0E21F685}"/>
              </a:ext>
            </a:extLst>
          </p:cNvPr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326107-3E36-BA42-A9DE-6CFF3C948475}"/>
              </a:ext>
            </a:extLst>
          </p:cNvPr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09A322-60FC-D92B-FD45-B1CE167E4451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13F3E-75B2-A6D4-EE10-52A0E91CA2E8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6E2822-23E2-107A-EBFF-499E36755342}"/>
              </a:ext>
            </a:extLst>
          </p:cNvPr>
          <p:cNvSpPr txBox="1"/>
          <p:nvPr/>
        </p:nvSpPr>
        <p:spPr>
          <a:xfrm>
            <a:off x="6853544" y="332245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Segmentación Real</a:t>
            </a:r>
          </a:p>
        </p:txBody>
      </p:sp>
    </p:spTree>
    <p:extLst>
      <p:ext uri="{BB962C8B-B14F-4D97-AF65-F5344CB8AC3E}">
        <p14:creationId xmlns:p14="http://schemas.microsoft.com/office/powerpoint/2010/main" val="168989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87399" y="3074555"/>
            <a:ext cx="2589777" cy="2029155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  <a:gd name="connsiteX0" fmla="*/ 1034582 w 2242520"/>
              <a:gd name="connsiteY0" fmla="*/ 343152 h 1919663"/>
              <a:gd name="connsiteX1" fmla="*/ 1512254 w 2242520"/>
              <a:gd name="connsiteY1" fmla="*/ 15606 h 1919663"/>
              <a:gd name="connsiteX2" fmla="*/ 2235585 w 2242520"/>
              <a:gd name="connsiteY2" fmla="*/ 875416 h 1919663"/>
              <a:gd name="connsiteX3" fmla="*/ 1798857 w 2242520"/>
              <a:gd name="connsiteY3" fmla="*/ 1898997 h 1919663"/>
              <a:gd name="connsiteX4" fmla="*/ 556911 w 2242520"/>
              <a:gd name="connsiteY4" fmla="*/ 1489564 h 1919663"/>
              <a:gd name="connsiteX5" fmla="*/ 11000 w 2242520"/>
              <a:gd name="connsiteY5" fmla="*/ 629755 h 1919663"/>
              <a:gd name="connsiteX6" fmla="*/ 1034582 w 2242520"/>
              <a:gd name="connsiteY6" fmla="*/ 343152 h 1919663"/>
              <a:gd name="connsiteX0" fmla="*/ 1034582 w 2253299"/>
              <a:gd name="connsiteY0" fmla="*/ 435985 h 2012496"/>
              <a:gd name="connsiteX1" fmla="*/ 1280242 w 2253299"/>
              <a:gd name="connsiteY1" fmla="*/ 12904 h 2012496"/>
              <a:gd name="connsiteX2" fmla="*/ 2235585 w 2253299"/>
              <a:gd name="connsiteY2" fmla="*/ 968249 h 2012496"/>
              <a:gd name="connsiteX3" fmla="*/ 1798857 w 2253299"/>
              <a:gd name="connsiteY3" fmla="*/ 1991830 h 2012496"/>
              <a:gd name="connsiteX4" fmla="*/ 556911 w 2253299"/>
              <a:gd name="connsiteY4" fmla="*/ 1582397 h 2012496"/>
              <a:gd name="connsiteX5" fmla="*/ 11000 w 2253299"/>
              <a:gd name="connsiteY5" fmla="*/ 722588 h 2012496"/>
              <a:gd name="connsiteX6" fmla="*/ 1034582 w 2253299"/>
              <a:gd name="connsiteY6" fmla="*/ 435985 h 2012496"/>
              <a:gd name="connsiteX0" fmla="*/ 586989 w 2242434"/>
              <a:gd name="connsiteY0" fmla="*/ 487258 h 2009178"/>
              <a:gd name="connsiteX1" fmla="*/ 1269377 w 2242434"/>
              <a:gd name="connsiteY1" fmla="*/ 9586 h 2009178"/>
              <a:gd name="connsiteX2" fmla="*/ 2224720 w 2242434"/>
              <a:gd name="connsiteY2" fmla="*/ 964931 h 2009178"/>
              <a:gd name="connsiteX3" fmla="*/ 1787992 w 2242434"/>
              <a:gd name="connsiteY3" fmla="*/ 1988512 h 2009178"/>
              <a:gd name="connsiteX4" fmla="*/ 546046 w 2242434"/>
              <a:gd name="connsiteY4" fmla="*/ 1579079 h 2009178"/>
              <a:gd name="connsiteX5" fmla="*/ 135 w 2242434"/>
              <a:gd name="connsiteY5" fmla="*/ 719270 h 2009178"/>
              <a:gd name="connsiteX6" fmla="*/ 586989 w 2242434"/>
              <a:gd name="connsiteY6" fmla="*/ 487258 h 2009178"/>
              <a:gd name="connsiteX0" fmla="*/ 602616 w 2260356"/>
              <a:gd name="connsiteY0" fmla="*/ 487258 h 2028895"/>
              <a:gd name="connsiteX1" fmla="*/ 1285004 w 2260356"/>
              <a:gd name="connsiteY1" fmla="*/ 9586 h 2028895"/>
              <a:gd name="connsiteX2" fmla="*/ 2240347 w 2260356"/>
              <a:gd name="connsiteY2" fmla="*/ 964931 h 2028895"/>
              <a:gd name="connsiteX3" fmla="*/ 1803619 w 2260356"/>
              <a:gd name="connsiteY3" fmla="*/ 1988512 h 2028895"/>
              <a:gd name="connsiteX4" fmla="*/ 316014 w 2260356"/>
              <a:gd name="connsiteY4" fmla="*/ 1715556 h 2028895"/>
              <a:gd name="connsiteX5" fmla="*/ 15762 w 2260356"/>
              <a:gd name="connsiteY5" fmla="*/ 719270 h 2028895"/>
              <a:gd name="connsiteX6" fmla="*/ 602616 w 2260356"/>
              <a:gd name="connsiteY6" fmla="*/ 487258 h 2028895"/>
              <a:gd name="connsiteX0" fmla="*/ 1121883 w 2779623"/>
              <a:gd name="connsiteY0" fmla="*/ 487386 h 2029023"/>
              <a:gd name="connsiteX1" fmla="*/ 1804271 w 2779623"/>
              <a:gd name="connsiteY1" fmla="*/ 9714 h 2029023"/>
              <a:gd name="connsiteX2" fmla="*/ 2759614 w 2779623"/>
              <a:gd name="connsiteY2" fmla="*/ 965059 h 2029023"/>
              <a:gd name="connsiteX3" fmla="*/ 2322886 w 2779623"/>
              <a:gd name="connsiteY3" fmla="*/ 1988640 h 2029023"/>
              <a:gd name="connsiteX4" fmla="*/ 835281 w 2779623"/>
              <a:gd name="connsiteY4" fmla="*/ 1715684 h 2029023"/>
              <a:gd name="connsiteX5" fmla="*/ 2767 w 2779623"/>
              <a:gd name="connsiteY5" fmla="*/ 760342 h 2029023"/>
              <a:gd name="connsiteX6" fmla="*/ 1121883 w 2779623"/>
              <a:gd name="connsiteY6" fmla="*/ 487386 h 2029023"/>
              <a:gd name="connsiteX0" fmla="*/ 932037 w 2589777"/>
              <a:gd name="connsiteY0" fmla="*/ 487518 h 2029155"/>
              <a:gd name="connsiteX1" fmla="*/ 1614425 w 2589777"/>
              <a:gd name="connsiteY1" fmla="*/ 9846 h 2029155"/>
              <a:gd name="connsiteX2" fmla="*/ 2569768 w 2589777"/>
              <a:gd name="connsiteY2" fmla="*/ 965191 h 2029155"/>
              <a:gd name="connsiteX3" fmla="*/ 2133040 w 2589777"/>
              <a:gd name="connsiteY3" fmla="*/ 1988772 h 2029155"/>
              <a:gd name="connsiteX4" fmla="*/ 645435 w 2589777"/>
              <a:gd name="connsiteY4" fmla="*/ 1715816 h 2029155"/>
              <a:gd name="connsiteX5" fmla="*/ 3989 w 2589777"/>
              <a:gd name="connsiteY5" fmla="*/ 801418 h 2029155"/>
              <a:gd name="connsiteX6" fmla="*/ 932037 w 2589777"/>
              <a:gd name="connsiteY6" fmla="*/ 487518 h 20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9777" h="2029155">
                <a:moveTo>
                  <a:pt x="932037" y="487518"/>
                </a:moveTo>
                <a:cubicBezTo>
                  <a:pt x="1200443" y="355589"/>
                  <a:pt x="1341470" y="-69766"/>
                  <a:pt x="1614425" y="9846"/>
                </a:cubicBezTo>
                <a:cubicBezTo>
                  <a:pt x="1887380" y="89458"/>
                  <a:pt x="2483332" y="635370"/>
                  <a:pt x="2569768" y="965191"/>
                </a:cubicBezTo>
                <a:cubicBezTo>
                  <a:pt x="2656204" y="1295012"/>
                  <a:pt x="2453762" y="1863668"/>
                  <a:pt x="2133040" y="1988772"/>
                </a:cubicBezTo>
                <a:cubicBezTo>
                  <a:pt x="1812318" y="2113876"/>
                  <a:pt x="943411" y="1927356"/>
                  <a:pt x="645435" y="1715816"/>
                </a:cubicBezTo>
                <a:cubicBezTo>
                  <a:pt x="347459" y="1504276"/>
                  <a:pt x="-43778" y="1006134"/>
                  <a:pt x="3989" y="801418"/>
                </a:cubicBezTo>
                <a:cubicBezTo>
                  <a:pt x="51756" y="596702"/>
                  <a:pt x="663631" y="619447"/>
                  <a:pt x="932037" y="487518"/>
                </a:cubicBezTo>
                <a:close/>
              </a:path>
            </a:pathLst>
          </a:custGeom>
          <a:solidFill>
            <a:srgbClr val="2249CD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52301" y="921637"/>
            <a:ext cx="3790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Magenta pixels: True positives (TP)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Blue pixels: False positives (FP)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Red pixels: False negatives (FN)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White pixels: True negatives (TN) </a:t>
            </a:r>
          </a:p>
        </p:txBody>
      </p:sp>
      <p:sp>
        <p:nvSpPr>
          <p:cNvPr id="2" name="Rectangle 1"/>
          <p:cNvSpPr/>
          <p:nvPr/>
        </p:nvSpPr>
        <p:spPr>
          <a:xfrm>
            <a:off x="4402813" y="3954020"/>
            <a:ext cx="388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TP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1375" y="4529508"/>
            <a:ext cx="388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FP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2066" y="3710636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83267" y="513228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Trebuchet MS" charset="0"/>
                <a:ea typeface="Trebuchet MS" charset="0"/>
                <a:cs typeface="Trebuchet MS" charset="0"/>
              </a:rPr>
              <a:t>TN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8684155" y="940885"/>
            <a:ext cx="245904" cy="252070"/>
          </a:xfrm>
          <a:prstGeom prst="rect">
            <a:avLst/>
          </a:prstGeom>
          <a:solidFill>
            <a:srgbClr val="9D2E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4155" y="1249430"/>
            <a:ext cx="245904" cy="252070"/>
          </a:xfrm>
          <a:prstGeom prst="rect">
            <a:avLst/>
          </a:prstGeom>
          <a:solidFill>
            <a:srgbClr val="9AA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79732" y="1555420"/>
            <a:ext cx="245904" cy="2520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79732" y="1881451"/>
            <a:ext cx="245904" cy="2520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92C53-EE4B-1543-AE12-F65300307ED6}"/>
              </a:ext>
            </a:extLst>
          </p:cNvPr>
          <p:cNvSpPr txBox="1"/>
          <p:nvPr/>
        </p:nvSpPr>
        <p:spPr>
          <a:xfrm>
            <a:off x="6944139" y="27968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charset="0"/>
                <a:ea typeface="Trebuchet MS" charset="0"/>
                <a:cs typeface="Trebuchet MS" charset="0"/>
              </a:rPr>
              <a:t>Detection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(D)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97CBA2-9102-AA44-8267-989B6DD9E0CA}"/>
              </a:ext>
            </a:extLst>
          </p:cNvPr>
          <p:cNvCxnSpPr/>
          <p:nvPr/>
        </p:nvCxnSpPr>
        <p:spPr>
          <a:xfrm flipH="1">
            <a:off x="5020302" y="3166215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650D91-183D-4D45-8FC1-DA3ED99C9EB8}"/>
              </a:ext>
            </a:extLst>
          </p:cNvPr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6D8BF6-3D0A-D14B-AB48-538A08DECA65}"/>
              </a:ext>
            </a:extLst>
          </p:cNvPr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0708FA-B98F-AEFF-FDD7-45ED0B53A052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A8669-CA76-86B3-08A6-C9B4ADFB44A8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3510EA-C3B7-E332-B488-334F5272F985}"/>
              </a:ext>
            </a:extLst>
          </p:cNvPr>
          <p:cNvSpPr txBox="1"/>
          <p:nvPr/>
        </p:nvSpPr>
        <p:spPr>
          <a:xfrm>
            <a:off x="6853544" y="332245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Segmentación Real</a:t>
            </a:r>
          </a:p>
        </p:txBody>
      </p:sp>
    </p:spTree>
    <p:extLst>
      <p:ext uri="{BB962C8B-B14F-4D97-AF65-F5344CB8AC3E}">
        <p14:creationId xmlns:p14="http://schemas.microsoft.com/office/powerpoint/2010/main" val="35621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348870" y="2501244"/>
            <a:ext cx="543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/>
              <a:t>PROYECTO DEL CURSO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A979-3BF6-044A-B2CE-ED05435D4EA8}"/>
              </a:ext>
            </a:extLst>
          </p:cNvPr>
          <p:cNvSpPr/>
          <p:nvPr/>
        </p:nvSpPr>
        <p:spPr>
          <a:xfrm>
            <a:off x="488110" y="3488613"/>
            <a:ext cx="84101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Segmentación</a:t>
            </a:r>
            <a:r>
              <a:rPr lang="en-US" sz="4000" dirty="0"/>
              <a:t> de </a:t>
            </a:r>
            <a:r>
              <a:rPr lang="en-US" sz="4000" dirty="0" err="1"/>
              <a:t>Pulmones</a:t>
            </a:r>
            <a:r>
              <a:rPr lang="en-US" sz="4000" dirty="0"/>
              <a:t> </a:t>
            </a:r>
          </a:p>
          <a:p>
            <a:r>
              <a:rPr lang="en-US" sz="4000" dirty="0"/>
              <a:t>(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radiografías</a:t>
            </a:r>
            <a:r>
              <a:rPr lang="en-US" sz="4000" dirty="0"/>
              <a:t>) </a:t>
            </a:r>
            <a:endParaRPr lang="en-CL" sz="4000" dirty="0"/>
          </a:p>
        </p:txBody>
      </p:sp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8361" y="2169997"/>
            <a:ext cx="4285397" cy="37667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005157" y="3166215"/>
            <a:ext cx="2729534" cy="1919913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9534" h="1919913">
                <a:moveTo>
                  <a:pt x="1034582" y="341268"/>
                </a:moveTo>
                <a:cubicBezTo>
                  <a:pt x="1284791" y="238910"/>
                  <a:pt x="1230200" y="-68165"/>
                  <a:pt x="1512254" y="13722"/>
                </a:cubicBezTo>
                <a:cubicBezTo>
                  <a:pt x="1794308" y="95609"/>
                  <a:pt x="2679138" y="518690"/>
                  <a:pt x="2726905" y="832588"/>
                </a:cubicBezTo>
                <a:cubicBezTo>
                  <a:pt x="2774672" y="1146486"/>
                  <a:pt x="2160523" y="1787931"/>
                  <a:pt x="1798857" y="1897113"/>
                </a:cubicBezTo>
                <a:cubicBezTo>
                  <a:pt x="1437191" y="2006295"/>
                  <a:pt x="854887" y="1699220"/>
                  <a:pt x="556911" y="1487680"/>
                </a:cubicBezTo>
                <a:cubicBezTo>
                  <a:pt x="258935" y="1276140"/>
                  <a:pt x="-64063" y="816665"/>
                  <a:pt x="11000" y="627871"/>
                </a:cubicBezTo>
                <a:cubicBezTo>
                  <a:pt x="86063" y="439077"/>
                  <a:pt x="784373" y="443626"/>
                  <a:pt x="1034582" y="341268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87399" y="3074555"/>
            <a:ext cx="2589777" cy="2029155"/>
          </a:xfrm>
          <a:custGeom>
            <a:avLst/>
            <a:gdLst>
              <a:gd name="connsiteX0" fmla="*/ 1034582 w 2729534"/>
              <a:gd name="connsiteY0" fmla="*/ 341268 h 1919913"/>
              <a:gd name="connsiteX1" fmla="*/ 1512254 w 2729534"/>
              <a:gd name="connsiteY1" fmla="*/ 13722 h 1919913"/>
              <a:gd name="connsiteX2" fmla="*/ 2726905 w 2729534"/>
              <a:gd name="connsiteY2" fmla="*/ 832588 h 1919913"/>
              <a:gd name="connsiteX3" fmla="*/ 1798857 w 2729534"/>
              <a:gd name="connsiteY3" fmla="*/ 1897113 h 1919913"/>
              <a:gd name="connsiteX4" fmla="*/ 556911 w 2729534"/>
              <a:gd name="connsiteY4" fmla="*/ 1487680 h 1919913"/>
              <a:gd name="connsiteX5" fmla="*/ 11000 w 2729534"/>
              <a:gd name="connsiteY5" fmla="*/ 627871 h 1919913"/>
              <a:gd name="connsiteX6" fmla="*/ 1034582 w 2729534"/>
              <a:gd name="connsiteY6" fmla="*/ 341268 h 1919913"/>
              <a:gd name="connsiteX0" fmla="*/ 1034582 w 2242520"/>
              <a:gd name="connsiteY0" fmla="*/ 343152 h 1919663"/>
              <a:gd name="connsiteX1" fmla="*/ 1512254 w 2242520"/>
              <a:gd name="connsiteY1" fmla="*/ 15606 h 1919663"/>
              <a:gd name="connsiteX2" fmla="*/ 2235585 w 2242520"/>
              <a:gd name="connsiteY2" fmla="*/ 875416 h 1919663"/>
              <a:gd name="connsiteX3" fmla="*/ 1798857 w 2242520"/>
              <a:gd name="connsiteY3" fmla="*/ 1898997 h 1919663"/>
              <a:gd name="connsiteX4" fmla="*/ 556911 w 2242520"/>
              <a:gd name="connsiteY4" fmla="*/ 1489564 h 1919663"/>
              <a:gd name="connsiteX5" fmla="*/ 11000 w 2242520"/>
              <a:gd name="connsiteY5" fmla="*/ 629755 h 1919663"/>
              <a:gd name="connsiteX6" fmla="*/ 1034582 w 2242520"/>
              <a:gd name="connsiteY6" fmla="*/ 343152 h 1919663"/>
              <a:gd name="connsiteX0" fmla="*/ 1034582 w 2253299"/>
              <a:gd name="connsiteY0" fmla="*/ 435985 h 2012496"/>
              <a:gd name="connsiteX1" fmla="*/ 1280242 w 2253299"/>
              <a:gd name="connsiteY1" fmla="*/ 12904 h 2012496"/>
              <a:gd name="connsiteX2" fmla="*/ 2235585 w 2253299"/>
              <a:gd name="connsiteY2" fmla="*/ 968249 h 2012496"/>
              <a:gd name="connsiteX3" fmla="*/ 1798857 w 2253299"/>
              <a:gd name="connsiteY3" fmla="*/ 1991830 h 2012496"/>
              <a:gd name="connsiteX4" fmla="*/ 556911 w 2253299"/>
              <a:gd name="connsiteY4" fmla="*/ 1582397 h 2012496"/>
              <a:gd name="connsiteX5" fmla="*/ 11000 w 2253299"/>
              <a:gd name="connsiteY5" fmla="*/ 722588 h 2012496"/>
              <a:gd name="connsiteX6" fmla="*/ 1034582 w 2253299"/>
              <a:gd name="connsiteY6" fmla="*/ 435985 h 2012496"/>
              <a:gd name="connsiteX0" fmla="*/ 586989 w 2242434"/>
              <a:gd name="connsiteY0" fmla="*/ 487258 h 2009178"/>
              <a:gd name="connsiteX1" fmla="*/ 1269377 w 2242434"/>
              <a:gd name="connsiteY1" fmla="*/ 9586 h 2009178"/>
              <a:gd name="connsiteX2" fmla="*/ 2224720 w 2242434"/>
              <a:gd name="connsiteY2" fmla="*/ 964931 h 2009178"/>
              <a:gd name="connsiteX3" fmla="*/ 1787992 w 2242434"/>
              <a:gd name="connsiteY3" fmla="*/ 1988512 h 2009178"/>
              <a:gd name="connsiteX4" fmla="*/ 546046 w 2242434"/>
              <a:gd name="connsiteY4" fmla="*/ 1579079 h 2009178"/>
              <a:gd name="connsiteX5" fmla="*/ 135 w 2242434"/>
              <a:gd name="connsiteY5" fmla="*/ 719270 h 2009178"/>
              <a:gd name="connsiteX6" fmla="*/ 586989 w 2242434"/>
              <a:gd name="connsiteY6" fmla="*/ 487258 h 2009178"/>
              <a:gd name="connsiteX0" fmla="*/ 602616 w 2260356"/>
              <a:gd name="connsiteY0" fmla="*/ 487258 h 2028895"/>
              <a:gd name="connsiteX1" fmla="*/ 1285004 w 2260356"/>
              <a:gd name="connsiteY1" fmla="*/ 9586 h 2028895"/>
              <a:gd name="connsiteX2" fmla="*/ 2240347 w 2260356"/>
              <a:gd name="connsiteY2" fmla="*/ 964931 h 2028895"/>
              <a:gd name="connsiteX3" fmla="*/ 1803619 w 2260356"/>
              <a:gd name="connsiteY3" fmla="*/ 1988512 h 2028895"/>
              <a:gd name="connsiteX4" fmla="*/ 316014 w 2260356"/>
              <a:gd name="connsiteY4" fmla="*/ 1715556 h 2028895"/>
              <a:gd name="connsiteX5" fmla="*/ 15762 w 2260356"/>
              <a:gd name="connsiteY5" fmla="*/ 719270 h 2028895"/>
              <a:gd name="connsiteX6" fmla="*/ 602616 w 2260356"/>
              <a:gd name="connsiteY6" fmla="*/ 487258 h 2028895"/>
              <a:gd name="connsiteX0" fmla="*/ 1121883 w 2779623"/>
              <a:gd name="connsiteY0" fmla="*/ 487386 h 2029023"/>
              <a:gd name="connsiteX1" fmla="*/ 1804271 w 2779623"/>
              <a:gd name="connsiteY1" fmla="*/ 9714 h 2029023"/>
              <a:gd name="connsiteX2" fmla="*/ 2759614 w 2779623"/>
              <a:gd name="connsiteY2" fmla="*/ 965059 h 2029023"/>
              <a:gd name="connsiteX3" fmla="*/ 2322886 w 2779623"/>
              <a:gd name="connsiteY3" fmla="*/ 1988640 h 2029023"/>
              <a:gd name="connsiteX4" fmla="*/ 835281 w 2779623"/>
              <a:gd name="connsiteY4" fmla="*/ 1715684 h 2029023"/>
              <a:gd name="connsiteX5" fmla="*/ 2767 w 2779623"/>
              <a:gd name="connsiteY5" fmla="*/ 760342 h 2029023"/>
              <a:gd name="connsiteX6" fmla="*/ 1121883 w 2779623"/>
              <a:gd name="connsiteY6" fmla="*/ 487386 h 2029023"/>
              <a:gd name="connsiteX0" fmla="*/ 932037 w 2589777"/>
              <a:gd name="connsiteY0" fmla="*/ 487518 h 2029155"/>
              <a:gd name="connsiteX1" fmla="*/ 1614425 w 2589777"/>
              <a:gd name="connsiteY1" fmla="*/ 9846 h 2029155"/>
              <a:gd name="connsiteX2" fmla="*/ 2569768 w 2589777"/>
              <a:gd name="connsiteY2" fmla="*/ 965191 h 2029155"/>
              <a:gd name="connsiteX3" fmla="*/ 2133040 w 2589777"/>
              <a:gd name="connsiteY3" fmla="*/ 1988772 h 2029155"/>
              <a:gd name="connsiteX4" fmla="*/ 645435 w 2589777"/>
              <a:gd name="connsiteY4" fmla="*/ 1715816 h 2029155"/>
              <a:gd name="connsiteX5" fmla="*/ 3989 w 2589777"/>
              <a:gd name="connsiteY5" fmla="*/ 801418 h 2029155"/>
              <a:gd name="connsiteX6" fmla="*/ 932037 w 2589777"/>
              <a:gd name="connsiteY6" fmla="*/ 487518 h 2029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9777" h="2029155">
                <a:moveTo>
                  <a:pt x="932037" y="487518"/>
                </a:moveTo>
                <a:cubicBezTo>
                  <a:pt x="1200443" y="355589"/>
                  <a:pt x="1341470" y="-69766"/>
                  <a:pt x="1614425" y="9846"/>
                </a:cubicBezTo>
                <a:cubicBezTo>
                  <a:pt x="1887380" y="89458"/>
                  <a:pt x="2483332" y="635370"/>
                  <a:pt x="2569768" y="965191"/>
                </a:cubicBezTo>
                <a:cubicBezTo>
                  <a:pt x="2656204" y="1295012"/>
                  <a:pt x="2453762" y="1863668"/>
                  <a:pt x="2133040" y="1988772"/>
                </a:cubicBezTo>
                <a:cubicBezTo>
                  <a:pt x="1812318" y="2113876"/>
                  <a:pt x="943411" y="1927356"/>
                  <a:pt x="645435" y="1715816"/>
                </a:cubicBezTo>
                <a:cubicBezTo>
                  <a:pt x="347459" y="1504276"/>
                  <a:pt x="-43778" y="1006134"/>
                  <a:pt x="3989" y="801418"/>
                </a:cubicBezTo>
                <a:cubicBezTo>
                  <a:pt x="51756" y="596702"/>
                  <a:pt x="663631" y="619447"/>
                  <a:pt x="932037" y="487518"/>
                </a:cubicBezTo>
                <a:close/>
              </a:path>
            </a:pathLst>
          </a:custGeom>
          <a:solidFill>
            <a:srgbClr val="2249CD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52301" y="921637"/>
            <a:ext cx="3790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Magenta pixels: True positives (TP)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Blue pixels: False positives (FP)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Red pixels: False negatives (FN)</a:t>
            </a: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White pixels: True negatives (TN) </a:t>
            </a:r>
          </a:p>
        </p:txBody>
      </p:sp>
      <p:sp>
        <p:nvSpPr>
          <p:cNvPr id="2" name="Rectangle 1"/>
          <p:cNvSpPr/>
          <p:nvPr/>
        </p:nvSpPr>
        <p:spPr>
          <a:xfrm>
            <a:off x="4402813" y="3954020"/>
            <a:ext cx="388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TP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1375" y="4529508"/>
            <a:ext cx="388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FP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2066" y="3710636"/>
            <a:ext cx="393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83267" y="513228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Trebuchet MS" charset="0"/>
                <a:ea typeface="Trebuchet MS" charset="0"/>
                <a:cs typeface="Trebuchet MS" charset="0"/>
              </a:rPr>
              <a:t>TN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01568" y="5557689"/>
            <a:ext cx="87959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Métricas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TPR = TP/(TP+FN)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FPR = FP/(TN+FP)                        </a:t>
            </a:r>
            <a: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F1 = 2xTP / (2xTP + FP + FN)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84155" y="940885"/>
            <a:ext cx="245904" cy="252070"/>
          </a:xfrm>
          <a:prstGeom prst="rect">
            <a:avLst/>
          </a:prstGeom>
          <a:solidFill>
            <a:srgbClr val="9D2E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684155" y="1249430"/>
            <a:ext cx="245904" cy="252070"/>
          </a:xfrm>
          <a:prstGeom prst="rect">
            <a:avLst/>
          </a:prstGeom>
          <a:solidFill>
            <a:srgbClr val="9AA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679732" y="1555420"/>
            <a:ext cx="245904" cy="25207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79732" y="1881451"/>
            <a:ext cx="245904" cy="2520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F8582-ECE0-70B2-2CBF-AC9F771AB31A}"/>
              </a:ext>
            </a:extLst>
          </p:cNvPr>
          <p:cNvSpPr txBox="1"/>
          <p:nvPr/>
        </p:nvSpPr>
        <p:spPr>
          <a:xfrm>
            <a:off x="1064525" y="117370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[ ESTADÍSTICAS 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12244B-65ED-63E8-27FF-FC511AB897FB}"/>
              </a:ext>
            </a:extLst>
          </p:cNvPr>
          <p:cNvSpPr txBox="1"/>
          <p:nvPr/>
        </p:nvSpPr>
        <p:spPr>
          <a:xfrm>
            <a:off x="6944139" y="27968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charset="0"/>
                <a:ea typeface="Trebuchet MS" charset="0"/>
                <a:cs typeface="Trebuchet MS" charset="0"/>
              </a:rPr>
              <a:t>Detection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(D)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EEEF08-C487-D6D3-C519-79FEDEC11985}"/>
              </a:ext>
            </a:extLst>
          </p:cNvPr>
          <p:cNvCxnSpPr/>
          <p:nvPr/>
        </p:nvCxnSpPr>
        <p:spPr>
          <a:xfrm flipH="1">
            <a:off x="5020302" y="3166215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75BA0D-F235-A1E7-F0A4-B880D9AA109E}"/>
              </a:ext>
            </a:extLst>
          </p:cNvPr>
          <p:cNvSpPr txBox="1"/>
          <p:nvPr/>
        </p:nvSpPr>
        <p:spPr>
          <a:xfrm>
            <a:off x="374897" y="387972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Ground Truth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A6CB1C-8F99-D4CE-AAEC-09C17D9F31C4}"/>
              </a:ext>
            </a:extLst>
          </p:cNvPr>
          <p:cNvCxnSpPr/>
          <p:nvPr/>
        </p:nvCxnSpPr>
        <p:spPr>
          <a:xfrm flipH="1">
            <a:off x="1370723" y="4249056"/>
            <a:ext cx="1935698" cy="122417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7820D3-E3D2-4413-BDF9-84AF197747DF}"/>
              </a:ext>
            </a:extLst>
          </p:cNvPr>
          <p:cNvSpPr txBox="1"/>
          <p:nvPr/>
        </p:nvSpPr>
        <p:spPr>
          <a:xfrm>
            <a:off x="183790" y="447771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</a:rPr>
              <a:t>Segmentación Ideal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2C94F0-4E62-FFC1-5744-58B4B78DD0B5}"/>
              </a:ext>
            </a:extLst>
          </p:cNvPr>
          <p:cNvSpPr txBox="1"/>
          <p:nvPr/>
        </p:nvSpPr>
        <p:spPr>
          <a:xfrm>
            <a:off x="6853544" y="332245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Segmentación Real</a:t>
            </a:r>
          </a:p>
        </p:txBody>
      </p:sp>
    </p:spTree>
    <p:extLst>
      <p:ext uri="{BB962C8B-B14F-4D97-AF65-F5344CB8AC3E}">
        <p14:creationId xmlns:p14="http://schemas.microsoft.com/office/powerpoint/2010/main" val="1037010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9BA1-E6E8-4FD9-6ED4-AA33B2B6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ENTREGABLES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522D569-2812-BC8C-33EF-EAE73F346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798915"/>
              </p:ext>
            </p:extLst>
          </p:nvPr>
        </p:nvGraphicFramePr>
        <p:xfrm>
          <a:off x="457200" y="2830286"/>
          <a:ext cx="82296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06935864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16136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FORMACIÓN DE GRUPOS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Lunes 17/10 – 9PM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75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PLAN DE TRABAJO (E09)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Jueves 20 – Viernes/21 – 9PM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82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AVANCE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Martes 22/11 – 10AM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27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PRESENTACIÓN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dirty="0"/>
                        <a:t>A partir de 01/12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26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8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547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del Proyecto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3585457" y="2923673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45815" y="3429000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3200438" y="342899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1599374" y="4475768"/>
            <a:ext cx="5966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input                                 output</a:t>
            </a:r>
            <a:endParaRPr lang="en-CL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49547D-2249-844E-AABF-4257BE76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4033" y="2322764"/>
            <a:ext cx="2260600" cy="226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B7E7F-5014-4F40-A861-8F90FDE8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21862" y="2290979"/>
            <a:ext cx="2286069" cy="22860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BC398-5459-417F-1B3A-0C2B2491C431}"/>
              </a:ext>
            </a:extLst>
          </p:cNvPr>
          <p:cNvSpPr txBox="1"/>
          <p:nvPr/>
        </p:nvSpPr>
        <p:spPr>
          <a:xfrm>
            <a:off x="3585457" y="3244333"/>
            <a:ext cx="166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800" dirty="0">
                <a:latin typeface="Trebuchet MS" panose="020B0703020202090204" pitchFamily="34" charset="0"/>
              </a:rPr>
              <a:t>Segmentación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4944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192598" y="2828835"/>
            <a:ext cx="8200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/>
              <a:t>Se cuenta con 40 radiografías </a:t>
            </a:r>
          </a:p>
          <a:p>
            <a:pPr algn="ctr"/>
            <a:r>
              <a:rPr lang="es-ES_tradnl" sz="3600" dirty="0"/>
              <a:t>con sus segmentaciones ideales realizada manualmente por personas expertas</a:t>
            </a:r>
          </a:p>
        </p:txBody>
      </p:sp>
    </p:spTree>
    <p:extLst>
      <p:ext uri="{BB962C8B-B14F-4D97-AF65-F5344CB8AC3E}">
        <p14:creationId xmlns:p14="http://schemas.microsoft.com/office/powerpoint/2010/main" val="52442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348870" y="2501244"/>
            <a:ext cx="6124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/>
              <a:t>Se cuenta con 40 radiografías </a:t>
            </a:r>
          </a:p>
          <a:p>
            <a:r>
              <a:rPr lang="es-ES_tradnl" sz="3600" dirty="0"/>
              <a:t>con sus segmentaciones ideales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89CFD-7902-8CE9-143B-24CFD0C5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7277"/>
            <a:ext cx="7772400" cy="3883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A7BED-5932-DFD5-E87F-233729EB1586}"/>
              </a:ext>
            </a:extLst>
          </p:cNvPr>
          <p:cNvSpPr txBox="1"/>
          <p:nvPr/>
        </p:nvSpPr>
        <p:spPr>
          <a:xfrm>
            <a:off x="685800" y="206829"/>
            <a:ext cx="3792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>
                <a:solidFill>
                  <a:schemeClr val="accent6"/>
                </a:solidFill>
              </a:rPr>
              <a:t>Radiografías </a:t>
            </a:r>
          </a:p>
        </p:txBody>
      </p:sp>
    </p:spTree>
    <p:extLst>
      <p:ext uri="{BB962C8B-B14F-4D97-AF65-F5344CB8AC3E}">
        <p14:creationId xmlns:p14="http://schemas.microsoft.com/office/powerpoint/2010/main" val="251198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348870" y="2501244"/>
            <a:ext cx="6124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/>
              <a:t>Se cuenta con 40 radiografías </a:t>
            </a:r>
          </a:p>
          <a:p>
            <a:r>
              <a:rPr lang="es-ES_tradnl" sz="3600" dirty="0"/>
              <a:t>con sus segmentaciones ideales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0FCDD-916D-49E6-2A2D-993D97DE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" y="1498163"/>
            <a:ext cx="7830001" cy="388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B1BFF5-E003-FB35-93EB-86FF0FF324D5}"/>
              </a:ext>
            </a:extLst>
          </p:cNvPr>
          <p:cNvSpPr txBox="1"/>
          <p:nvPr/>
        </p:nvSpPr>
        <p:spPr>
          <a:xfrm>
            <a:off x="685800" y="206829"/>
            <a:ext cx="585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>
                <a:solidFill>
                  <a:schemeClr val="accent6"/>
                </a:solidFill>
              </a:rPr>
              <a:t>Segmentación Ideal </a:t>
            </a:r>
          </a:p>
        </p:txBody>
      </p:sp>
    </p:spTree>
    <p:extLst>
      <p:ext uri="{BB962C8B-B14F-4D97-AF65-F5344CB8AC3E}">
        <p14:creationId xmlns:p14="http://schemas.microsoft.com/office/powerpoint/2010/main" val="241746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E2B41F6-15B5-5E21-B556-F5B5A871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0"/>
            <a:ext cx="680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6AE80-2956-A9C2-CFD5-081E94FC8BAD}"/>
              </a:ext>
            </a:extLst>
          </p:cNvPr>
          <p:cNvSpPr txBox="1"/>
          <p:nvPr/>
        </p:nvSpPr>
        <p:spPr>
          <a:xfrm>
            <a:off x="2432126" y="5682343"/>
            <a:ext cx="427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>
                <a:solidFill>
                  <a:schemeClr val="accent6"/>
                </a:solidFill>
              </a:rPr>
              <a:t>Radiografía-10</a:t>
            </a:r>
          </a:p>
        </p:txBody>
      </p:sp>
    </p:spTree>
    <p:extLst>
      <p:ext uri="{BB962C8B-B14F-4D97-AF65-F5344CB8AC3E}">
        <p14:creationId xmlns:p14="http://schemas.microsoft.com/office/powerpoint/2010/main" val="182784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7AC42DB-7499-4C84-A3FC-2FBE1FEB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0"/>
            <a:ext cx="680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1FC51-4AD2-C487-B62F-C61FD3079F8A}"/>
              </a:ext>
            </a:extLst>
          </p:cNvPr>
          <p:cNvSpPr txBox="1"/>
          <p:nvPr/>
        </p:nvSpPr>
        <p:spPr>
          <a:xfrm>
            <a:off x="2675494" y="5725886"/>
            <a:ext cx="3791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5400" dirty="0">
                <a:solidFill>
                  <a:schemeClr val="accent6"/>
                </a:solidFill>
              </a:rPr>
              <a:t>Seg. Ideal-10</a:t>
            </a:r>
          </a:p>
        </p:txBody>
      </p:sp>
    </p:spTree>
    <p:extLst>
      <p:ext uri="{BB962C8B-B14F-4D97-AF65-F5344CB8AC3E}">
        <p14:creationId xmlns:p14="http://schemas.microsoft.com/office/powerpoint/2010/main" val="320090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809029-66FD-9707-14AB-54A88158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0"/>
            <a:ext cx="680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4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400</Words>
  <Application>Microsoft Macintosh PowerPoint</Application>
  <PresentationFormat>On-screen Show (4:3)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ENTREGABLES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36</cp:revision>
  <dcterms:created xsi:type="dcterms:W3CDTF">2014-09-22T14:15:05Z</dcterms:created>
  <dcterms:modified xsi:type="dcterms:W3CDTF">2022-10-13T14:24:26Z</dcterms:modified>
</cp:coreProperties>
</file>